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6858000" cy="9144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ゴシック" panose="020B0609070205080204" pitchFamily="4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ゴシック" panose="020B0609070205080204" pitchFamily="4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ゴシック" panose="020B0609070205080204" pitchFamily="4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ゴシック" panose="020B0609070205080204" pitchFamily="4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ＭＳ ゴシック" panose="020B0609070205080204" pitchFamily="49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ゴシック" panose="020B0609070205080204" pitchFamily="49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ゴシック" panose="020B0609070205080204" pitchFamily="49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ゴシック" panose="020B0609070205080204" pitchFamily="49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ＭＳ ゴシック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F17"/>
    <a:srgbClr val="FFCC99"/>
    <a:srgbClr val="FF99CC"/>
    <a:srgbClr val="66FFCC"/>
    <a:srgbClr val="00FF00"/>
    <a:srgbClr val="66FF66"/>
    <a:srgbClr val="FF0101"/>
    <a:srgbClr val="FF7537"/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108" autoAdjust="0"/>
    <p:restoredTop sz="94378" autoAdjust="0"/>
  </p:normalViewPr>
  <p:slideViewPr>
    <p:cSldViewPr>
      <p:cViewPr varScale="1">
        <p:scale>
          <a:sx n="52" d="100"/>
          <a:sy n="52" d="100"/>
        </p:scale>
        <p:origin x="2718" y="84"/>
      </p:cViewPr>
      <p:guideLst>
        <p:guide orient="horz" pos="2880"/>
        <p:guide pos="216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2" tIns="47422" rIns="94842" bIns="47422" numCol="1" anchor="t" anchorCtr="0" compatLnSpc="1">
            <a:prstTxWarp prst="textNoShape">
              <a:avLst/>
            </a:prstTxWarp>
          </a:bodyPr>
          <a:lstStyle>
            <a:lvl1pPr algn="l" defTabSz="948756"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フィリピン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2" tIns="47422" rIns="94842" bIns="47422" numCol="1" anchor="t" anchorCtr="0" compatLnSpc="1">
            <a:prstTxWarp prst="textNoShape">
              <a:avLst/>
            </a:prstTxWarp>
          </a:bodyPr>
          <a:lstStyle>
            <a:lvl1pPr algn="r" defTabSz="948756"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2" tIns="47422" rIns="94842" bIns="47422" numCol="1" anchor="b" anchorCtr="0" compatLnSpc="1">
            <a:prstTxWarp prst="textNoShape">
              <a:avLst/>
            </a:prstTxWarp>
          </a:bodyPr>
          <a:lstStyle>
            <a:lvl1pPr algn="l" defTabSz="948756"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2600"/>
            <a:ext cx="29194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2" tIns="47422" rIns="94842" bIns="47422" numCol="1" anchor="b" anchorCtr="0" compatLnSpc="1">
            <a:prstTxWarp prst="textNoShape">
              <a:avLst/>
            </a:prstTxWarp>
          </a:bodyPr>
          <a:lstStyle>
            <a:lvl1pPr algn="r" defTabSz="947581" eaLnBrk="1" hangingPunct="1">
              <a:defRPr sz="13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6338A0B-7031-4248-85EF-A3C4DAC135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2" tIns="47422" rIns="94842" bIns="47422" numCol="1" anchor="t" anchorCtr="0" compatLnSpc="1">
            <a:prstTxWarp prst="textNoShape">
              <a:avLst/>
            </a:prstTxWarp>
          </a:bodyPr>
          <a:lstStyle>
            <a:lvl1pPr algn="l" defTabSz="948756"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フィリピン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2" tIns="47422" rIns="94842" bIns="47422" numCol="1" anchor="t" anchorCtr="0" compatLnSpc="1">
            <a:prstTxWarp prst="textNoShape">
              <a:avLst/>
            </a:prstTxWarp>
          </a:bodyPr>
          <a:lstStyle>
            <a:lvl1pPr algn="r" defTabSz="948756"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81200" y="739775"/>
            <a:ext cx="2773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2" tIns="47422" rIns="94842" bIns="474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2" tIns="47422" rIns="94842" bIns="47422" numCol="1" anchor="b" anchorCtr="0" compatLnSpc="1">
            <a:prstTxWarp prst="textNoShape">
              <a:avLst/>
            </a:prstTxWarp>
          </a:bodyPr>
          <a:lstStyle>
            <a:lvl1pPr algn="l" defTabSz="948756" eaLnBrk="1" hangingPunct="1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2600"/>
            <a:ext cx="29194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2" tIns="47422" rIns="94842" bIns="47422" numCol="1" anchor="b" anchorCtr="0" compatLnSpc="1">
            <a:prstTxWarp prst="textNoShape">
              <a:avLst/>
            </a:prstTxWarp>
          </a:bodyPr>
          <a:lstStyle>
            <a:lvl1pPr algn="r" defTabSz="947581" eaLnBrk="1" hangingPunct="1">
              <a:defRPr sz="13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A98EA4F-532F-4337-B4B6-D3CD2F556C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81200" y="739775"/>
            <a:ext cx="2774950" cy="3700463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38" tIns="47420" rIns="94838" bIns="47420"/>
          <a:lstStyle/>
          <a:p>
            <a:pPr eaLnBrk="1" hangingPunct="1"/>
            <a:endParaRPr lang="ja-JP" altLang="ja-JP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A34DA-2CBD-4C29-BD81-1338752308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4961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73507-19EF-486A-91A5-4529722EEF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2605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F32B7-8C00-47F3-B314-1643FADC1F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766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9CD3E-4F13-4ADB-AA73-922890AD8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8087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6AE10-CE06-4A2C-A59C-AAC8FB1763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557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66F86-132F-4181-80E6-5B4374C338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771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6E251-0A3B-4A86-98E8-F0C5B0BC72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396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70B48-97C2-433C-B309-BAD75CEC6E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72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2A117-E3A4-4A3B-B58F-0B8CDF1A5D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267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5A592-2285-43DD-B643-FA4480DE87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936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FF58E-3EFA-45DF-AB4F-ED9AC0045C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524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33AD2AF-88BB-4C6E-A54C-9E116C66A4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ect">
            <a:avLst/>
          </a:prstGeom>
          <a:gradFill flip="none" rotWithShape="1">
            <a:gsLst>
              <a:gs pos="55000">
                <a:srgbClr val="FFFF00"/>
              </a:gs>
              <a:gs pos="100000">
                <a:srgbClr val="FFFF81">
                  <a:alpha val="50000"/>
                </a:srgbClr>
              </a:gs>
              <a:gs pos="0">
                <a:srgbClr val="FFFF00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ja-JP" altLang="en-US" sz="1800" smtClean="0">
              <a:latin typeface="Times New Roman" panose="02020603050405020304" pitchFamily="18" charset="0"/>
              <a:ea typeface="ＭＳ ゴシック" panose="020B0609070205080204" pitchFamily="49" charset="-128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292100" y="5998527"/>
            <a:ext cx="6362639" cy="1215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82800" bIns="82800" anchor="ctr" anchorCtr="1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ja-JP" sz="900" b="1" dirty="0">
                <a:solidFill>
                  <a:schemeClr val="accent2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Today, the surviving relatives of Japanese servicemen who died overseas in the war are as hopeful as ever that the remains of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ja-JP" sz="900" b="1" dirty="0">
                <a:solidFill>
                  <a:schemeClr val="accent2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their loved ones will one day be returned to their homeland.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ja-JP" sz="900" b="1" dirty="0">
                <a:solidFill>
                  <a:schemeClr val="accent2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Approximately </a:t>
            </a:r>
            <a:r>
              <a:rPr lang="en-US" altLang="ja-JP" sz="9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118,700 </a:t>
            </a:r>
            <a:r>
              <a:rPr lang="en-US" altLang="ja-JP" sz="900" b="1" dirty="0">
                <a:solidFill>
                  <a:schemeClr val="accent2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Japanese servicemen lost their lives in the Bismarck Archipelago and the Solomon Islands</a:t>
            </a:r>
            <a:r>
              <a:rPr lang="en-US" altLang="ja-JP" sz="9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.</a:t>
            </a:r>
            <a:endParaRPr lang="en-US" altLang="ja-JP" sz="900" b="1" dirty="0">
              <a:solidFill>
                <a:schemeClr val="accent2"/>
              </a:solidFill>
              <a:latin typeface="Times New Roman" panose="020206030504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ja-JP" sz="900" b="1" dirty="0">
                <a:solidFill>
                  <a:schemeClr val="accent2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The remains of around </a:t>
            </a:r>
            <a:r>
              <a:rPr lang="en-US" altLang="ja-JP" sz="9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58,710 </a:t>
            </a:r>
            <a:r>
              <a:rPr lang="en-US" altLang="ja-JP" sz="900" b="1" dirty="0">
                <a:solidFill>
                  <a:schemeClr val="accent2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of these have yet to be repatriated to Japan.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ja-JP" sz="900" b="1" dirty="0">
                <a:solidFill>
                  <a:schemeClr val="accent2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It is the wish of the Japanese government that as many of these remains as possible should be returned to Japan.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ja-JP" sz="900" b="1" dirty="0">
                <a:solidFill>
                  <a:schemeClr val="accent2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If you have any information on the discovery of the remains of former Japanese servicemen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ja-JP" sz="900" b="1" dirty="0">
                <a:solidFill>
                  <a:schemeClr val="accent2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(for example, when rebuilding your house or reclaiming land),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ja-JP" sz="900" b="1" dirty="0">
                <a:solidFill>
                  <a:schemeClr val="accent2"/>
                </a:solidFill>
                <a:latin typeface="Times New Roman" panose="020206030504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or if you have eyewitness information on caves or other sites, we request that you contact the Japanese Embassy.</a:t>
            </a:r>
          </a:p>
        </p:txBody>
      </p:sp>
      <p:sp>
        <p:nvSpPr>
          <p:cNvPr id="4100" name="WordArt 7"/>
          <p:cNvSpPr>
            <a:spLocks noChangeArrowheads="1" noChangeShapeType="1" noTextEdit="1"/>
          </p:cNvSpPr>
          <p:nvPr/>
        </p:nvSpPr>
        <p:spPr bwMode="auto">
          <a:xfrm>
            <a:off x="285750" y="214313"/>
            <a:ext cx="4924425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2000" b="1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ＭＳ Ｐ明朝" panose="02020600040205080304" pitchFamily="18" charset="-128"/>
                <a:ea typeface="ＭＳ Ｐ明朝" panose="02020600040205080304" pitchFamily="18" charset="-128"/>
              </a:rPr>
              <a:t>The Japanese government is searching for </a:t>
            </a:r>
            <a:endParaRPr lang="ja-JP" altLang="en-US" sz="2000" b="1" kern="1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101" name="WordArt 8"/>
          <p:cNvSpPr>
            <a:spLocks noChangeArrowheads="1" noChangeShapeType="1" noTextEdit="1"/>
          </p:cNvSpPr>
          <p:nvPr/>
        </p:nvSpPr>
        <p:spPr bwMode="auto">
          <a:xfrm>
            <a:off x="1571625" y="642938"/>
            <a:ext cx="5091113" cy="431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ja-JP" sz="2000" b="1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ＭＳ Ｐ明朝" panose="02020600040205080304" pitchFamily="18" charset="-128"/>
                <a:ea typeface="ＭＳ Ｐ明朝" panose="02020600040205080304" pitchFamily="18" charset="-128"/>
              </a:rPr>
              <a:t>the remains of former Japanese servicemen </a:t>
            </a:r>
            <a:endParaRPr lang="ja-JP" altLang="en-US" sz="2000" b="1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pSp>
        <p:nvGrpSpPr>
          <p:cNvPr id="4108" name="Group 10"/>
          <p:cNvGrpSpPr>
            <a:grpSpLocks/>
          </p:cNvGrpSpPr>
          <p:nvPr/>
        </p:nvGrpSpPr>
        <p:grpSpPr bwMode="auto">
          <a:xfrm>
            <a:off x="478773" y="7262674"/>
            <a:ext cx="6000674" cy="1370144"/>
            <a:chOff x="595" y="4550"/>
            <a:chExt cx="3054" cy="571"/>
          </a:xfrm>
        </p:grpSpPr>
        <p:sp>
          <p:nvSpPr>
            <p:cNvPr id="4109" name="Text Box 11"/>
            <p:cNvSpPr txBox="1">
              <a:spLocks noChangeArrowheads="1"/>
            </p:cNvSpPr>
            <p:nvPr/>
          </p:nvSpPr>
          <p:spPr bwMode="auto">
            <a:xfrm>
              <a:off x="595" y="4654"/>
              <a:ext cx="1437" cy="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dist" eaLnBrk="1" hangingPunct="1"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altLang="ja-JP" sz="1200" b="1" dirty="0" smtClean="0">
                  <a:latin typeface="Times New Roman" panose="02020603050405020304" pitchFamily="18" charset="0"/>
                  <a:ea typeface="ＭＳ ゴシック" panose="020B0609070205080204" pitchFamily="49" charset="-128"/>
                </a:rPr>
                <a:t>Solomon Islands Embassy </a:t>
              </a:r>
              <a:r>
                <a:rPr lang="en-US" altLang="ja-JP" sz="1200" b="1" dirty="0">
                  <a:latin typeface="Times New Roman" panose="02020603050405020304" pitchFamily="18" charset="0"/>
                  <a:ea typeface="ＭＳ ゴシック" panose="020B0609070205080204" pitchFamily="49" charset="-128"/>
                </a:rPr>
                <a:t>of Japan </a:t>
              </a:r>
              <a:endParaRPr lang="en-US" altLang="ja-JP" sz="1200" b="1" dirty="0" smtClean="0">
                <a:latin typeface="Times New Roman" panose="02020603050405020304" pitchFamily="18" charset="0"/>
                <a:ea typeface="ＭＳ ゴシック" panose="020B0609070205080204" pitchFamily="49" charset="-128"/>
              </a:endParaRPr>
            </a:p>
            <a:p>
              <a:pPr algn="dist"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ja-JP" sz="1200" b="1" dirty="0">
                  <a:latin typeface="Times New Roman" panose="02020603050405020304" pitchFamily="18" charset="0"/>
                  <a:ea typeface="ＭＳ ゴシック" panose="020B0609070205080204" pitchFamily="49" charset="-128"/>
                </a:rPr>
                <a:t>4th Floor, Point Cruz Arcade Building, </a:t>
              </a:r>
              <a:endParaRPr lang="en-US" altLang="ja-JP" sz="1200" b="1" dirty="0" smtClean="0">
                <a:latin typeface="Times New Roman" panose="02020603050405020304" pitchFamily="18" charset="0"/>
                <a:ea typeface="ＭＳ ゴシック" panose="020B0609070205080204" pitchFamily="49" charset="-128"/>
              </a:endParaRPr>
            </a:p>
            <a:p>
              <a:pPr algn="dist" eaLnBrk="1" hangingPunct="1">
                <a:lnSpc>
                  <a:spcPct val="50000"/>
                </a:lnSpc>
                <a:spcBef>
                  <a:spcPct val="50000"/>
                </a:spcBef>
                <a:buNone/>
              </a:pPr>
              <a:r>
                <a:rPr lang="en-US" altLang="ja-JP" sz="1200" b="1" dirty="0">
                  <a:latin typeface="Times New Roman" panose="02020603050405020304" pitchFamily="18" charset="0"/>
                  <a:ea typeface="ＭＳ ゴシック" panose="020B0609070205080204" pitchFamily="49" charset="-128"/>
                </a:rPr>
                <a:t> </a:t>
              </a:r>
              <a:r>
                <a:rPr lang="en-US" altLang="ja-JP" sz="1200" b="1" dirty="0" smtClean="0">
                  <a:latin typeface="Times New Roman" panose="02020603050405020304" pitchFamily="18" charset="0"/>
                  <a:ea typeface="ＭＳ ゴシック" panose="020B0609070205080204" pitchFamily="49" charset="-128"/>
                </a:rPr>
                <a:t>Hibiscus </a:t>
              </a:r>
              <a:r>
                <a:rPr lang="en-US" altLang="ja-JP" sz="1200" b="1" dirty="0">
                  <a:latin typeface="Times New Roman" panose="02020603050405020304" pitchFamily="18" charset="0"/>
                  <a:ea typeface="ＭＳ ゴシック" panose="020B0609070205080204" pitchFamily="49" charset="-128"/>
                </a:rPr>
                <a:t>Avenue, Point Cruz, </a:t>
              </a:r>
              <a:endParaRPr lang="en-US" altLang="ja-JP" sz="1200" b="1" dirty="0" smtClean="0">
                <a:latin typeface="Times New Roman" panose="02020603050405020304" pitchFamily="18" charset="0"/>
                <a:ea typeface="ＭＳ ゴシック" panose="020B0609070205080204" pitchFamily="49" charset="-128"/>
              </a:endParaRPr>
            </a:p>
            <a:p>
              <a:pPr algn="dist" eaLnBrk="1" hangingPunct="1">
                <a:lnSpc>
                  <a:spcPct val="50000"/>
                </a:lnSpc>
                <a:spcBef>
                  <a:spcPct val="50000"/>
                </a:spcBef>
                <a:buNone/>
              </a:pPr>
              <a:r>
                <a:rPr lang="en-US" altLang="ja-JP" sz="1200" b="1" dirty="0">
                  <a:latin typeface="Times New Roman" panose="02020603050405020304" pitchFamily="18" charset="0"/>
                  <a:ea typeface="ＭＳ ゴシック" panose="020B0609070205080204" pitchFamily="49" charset="-128"/>
                </a:rPr>
                <a:t> </a:t>
              </a:r>
              <a:r>
                <a:rPr lang="en-US" altLang="ja-JP" sz="1200" b="1" dirty="0" smtClean="0">
                  <a:latin typeface="Times New Roman" panose="02020603050405020304" pitchFamily="18" charset="0"/>
                  <a:ea typeface="ＭＳ ゴシック" panose="020B0609070205080204" pitchFamily="49" charset="-128"/>
                </a:rPr>
                <a:t>Honiara</a:t>
              </a:r>
              <a:r>
                <a:rPr lang="en-US" altLang="ja-JP" sz="1200" b="1" dirty="0">
                  <a:latin typeface="Times New Roman" panose="02020603050405020304" pitchFamily="18" charset="0"/>
                  <a:ea typeface="ＭＳ ゴシック" panose="020B0609070205080204" pitchFamily="49" charset="-128"/>
                </a:rPr>
                <a:t>, Solomon Islands.</a:t>
              </a:r>
            </a:p>
            <a:p>
              <a:pPr algn="dist"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ja-JP" sz="1200" b="1" dirty="0" smtClean="0">
                  <a:latin typeface="Times New Roman" panose="02020603050405020304" pitchFamily="18" charset="0"/>
                  <a:ea typeface="ＭＳ ゴシック" panose="020B0609070205080204" pitchFamily="49" charset="-128"/>
                </a:rPr>
                <a:t>Tel </a:t>
              </a:r>
              <a:r>
                <a:rPr lang="en-US" altLang="ja-JP" sz="1200" b="1" dirty="0">
                  <a:latin typeface="Times New Roman" panose="02020603050405020304" pitchFamily="18" charset="0"/>
                  <a:ea typeface="ＭＳ ゴシック" panose="020B0609070205080204" pitchFamily="49" charset="-128"/>
                  <a:sym typeface="Wingdings" panose="05000000000000000000" pitchFamily="2" charset="2"/>
                </a:rPr>
                <a:t>: </a:t>
              </a:r>
              <a:r>
                <a:rPr lang="en-US" altLang="ja-JP" sz="1200" b="1" dirty="0" smtClean="0">
                  <a:latin typeface="Times New Roman" panose="02020603050405020304" pitchFamily="18" charset="0"/>
                  <a:ea typeface="ＭＳ ゴシック" panose="020B0609070205080204" pitchFamily="49" charset="-128"/>
                  <a:sym typeface="Wingdings" panose="05000000000000000000" pitchFamily="2" charset="2"/>
                </a:rPr>
                <a:t>(677) 22953/23641/21073</a:t>
              </a:r>
            </a:p>
            <a:p>
              <a:pPr algn="dist" eaLnBrk="1" hangingPunct="1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ja-JP" sz="1200" b="1" dirty="0" smtClean="0">
                  <a:latin typeface="Times New Roman" panose="02020603050405020304" pitchFamily="18" charset="0"/>
                  <a:ea typeface="ＭＳ ゴシック" panose="020B0609070205080204" pitchFamily="49" charset="-128"/>
                  <a:sym typeface="Wingdings" panose="05000000000000000000" pitchFamily="2" charset="2"/>
                </a:rPr>
                <a:t>Fax</a:t>
              </a:r>
              <a:r>
                <a:rPr lang="en-US" altLang="ja-JP" sz="1200" b="1" dirty="0">
                  <a:latin typeface="Times New Roman" panose="02020603050405020304" pitchFamily="18" charset="0"/>
                  <a:ea typeface="ＭＳ ゴシック" panose="020B0609070205080204" pitchFamily="49" charset="-128"/>
                  <a:sym typeface="Wingdings" panose="05000000000000000000" pitchFamily="2" charset="2"/>
                </a:rPr>
                <a:t>: </a:t>
              </a:r>
              <a:r>
                <a:rPr lang="en-US" altLang="ja-JP" sz="1200" b="1" dirty="0" smtClean="0">
                  <a:latin typeface="Times New Roman" panose="02020603050405020304" pitchFamily="18" charset="0"/>
                  <a:ea typeface="ＭＳ ゴシック" panose="020B0609070205080204" pitchFamily="49" charset="-128"/>
                  <a:sym typeface="Wingdings" panose="05000000000000000000" pitchFamily="2" charset="2"/>
                </a:rPr>
                <a:t>(677) 21006</a:t>
              </a:r>
              <a:endParaRPr lang="en-US" altLang="ja-JP" sz="1200" b="1" dirty="0">
                <a:latin typeface="Times New Roman" panose="02020603050405020304" pitchFamily="18" charset="0"/>
                <a:ea typeface="ＭＳ ゴシック" panose="020B0609070205080204" pitchFamily="49" charset="-128"/>
              </a:endParaRPr>
            </a:p>
          </p:txBody>
        </p:sp>
        <p:sp>
          <p:nvSpPr>
            <p:cNvPr id="4110" name="Text Box 12"/>
            <p:cNvSpPr txBox="1">
              <a:spLocks noChangeArrowheads="1"/>
            </p:cNvSpPr>
            <p:nvPr/>
          </p:nvSpPr>
          <p:spPr bwMode="auto">
            <a:xfrm>
              <a:off x="1849" y="4550"/>
              <a:ext cx="49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 anchorCtr="1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buFontTx/>
                <a:buNone/>
              </a:pPr>
              <a:r>
                <a:rPr lang="en-US" altLang="ja-JP" sz="1200" b="1" dirty="0">
                  <a:latin typeface="Times New Roman" panose="02020603050405020304" pitchFamily="18" charset="0"/>
                  <a:ea typeface="ＭＳ ゴシック" panose="020B0609070205080204" pitchFamily="49" charset="-128"/>
                </a:rPr>
                <a:t>[address]</a:t>
              </a:r>
            </a:p>
          </p:txBody>
        </p:sp>
        <p:sp>
          <p:nvSpPr>
            <p:cNvPr id="4111" name="Text Box 13"/>
            <p:cNvSpPr txBox="1">
              <a:spLocks noChangeArrowheads="1"/>
            </p:cNvSpPr>
            <p:nvPr/>
          </p:nvSpPr>
          <p:spPr bwMode="auto">
            <a:xfrm>
              <a:off x="2312" y="4625"/>
              <a:ext cx="1337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dist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200" b="1" dirty="0">
                  <a:latin typeface="Times New Roman" panose="020206030504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Japan Association for Recovery and </a:t>
              </a:r>
              <a:endParaRPr lang="en-US" altLang="ja-JP" sz="1200" b="1" dirty="0" smtClean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  <a:p>
              <a:pPr algn="dist" eaLnBrk="1" hangingPunct="1">
                <a:spcBef>
                  <a:spcPct val="0"/>
                </a:spcBef>
                <a:buFontTx/>
                <a:buNone/>
              </a:pPr>
              <a:r>
                <a:rPr lang="en-US" altLang="ja-JP" sz="1200" b="1" dirty="0" smtClean="0">
                  <a:latin typeface="Times New Roman" panose="020206030504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Repatriation of </a:t>
              </a:r>
              <a:r>
                <a:rPr lang="en-US" altLang="ja-JP" sz="1200" b="1" dirty="0">
                  <a:latin typeface="Times New Roman" panose="020206030504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War Casualties </a:t>
              </a:r>
            </a:p>
            <a:p>
              <a:pPr algn="dist" eaLnBrk="1" hangingPunct="1">
                <a:spcBef>
                  <a:spcPct val="0"/>
                </a:spcBef>
              </a:pPr>
              <a:r>
                <a:rPr lang="en-US" altLang="ja-JP" sz="1200" b="1" dirty="0">
                  <a:latin typeface="Times New Roman" panose="020206030504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Tel</a:t>
              </a:r>
              <a:r>
                <a:rPr lang="en-US" altLang="ja-JP" sz="1200" b="1" dirty="0">
                  <a:latin typeface="Times New Roman" panose="020206030504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  <a:sym typeface="Wingdings" panose="05000000000000000000" pitchFamily="2" charset="2"/>
                </a:rPr>
                <a:t>: (81-3)3581-2755</a:t>
              </a:r>
            </a:p>
            <a:p>
              <a:pPr algn="dist" eaLnBrk="1" hangingPunct="1">
                <a:spcBef>
                  <a:spcPct val="0"/>
                </a:spcBef>
              </a:pPr>
              <a:r>
                <a:rPr lang="en-US" altLang="ja-JP" sz="1200" b="1" dirty="0">
                  <a:latin typeface="Times New Roman" panose="020206030504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  <a:sym typeface="Wingdings" panose="05000000000000000000" pitchFamily="2" charset="2"/>
                </a:rPr>
                <a:t>Fax: (81-3)6206-1880</a:t>
              </a:r>
              <a:endParaRPr lang="en-US" altLang="ja-JP" sz="1200" b="1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  <a:p>
              <a:pPr algn="dist" eaLnBrk="1" hangingPunct="1">
                <a:spcBef>
                  <a:spcPct val="0"/>
                </a:spcBef>
              </a:pPr>
              <a:r>
                <a:rPr lang="en-US" altLang="ja-JP" sz="1200" b="1">
                  <a:latin typeface="Times New Roman" panose="020206030504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Email:qqaf2yr9k@athena.ocn.ne.jp</a:t>
              </a:r>
              <a:r>
                <a:rPr lang="en-US" altLang="ja-JP" sz="1200" smtClean="0">
                  <a:latin typeface="Times New Roman" panose="02020603050405020304" pitchFamily="18" charset="0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 </a:t>
              </a:r>
              <a:endParaRPr lang="en-US" altLang="ja-JP" sz="12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</p:grpSp>
      <p:pic>
        <p:nvPicPr>
          <p:cNvPr id="19" name="Picture 14" descr="平成２２年度ビスマーク・ソロモン第３次 25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2" r="8569" b="925"/>
          <a:stretch>
            <a:fillRect/>
          </a:stretch>
        </p:blipFill>
        <p:spPr bwMode="auto">
          <a:xfrm>
            <a:off x="3501008" y="3589483"/>
            <a:ext cx="3205490" cy="2406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図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1074738"/>
            <a:ext cx="1479485" cy="197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47" r="186"/>
          <a:stretch/>
        </p:blipFill>
        <p:spPr>
          <a:xfrm>
            <a:off x="4760014" y="1115616"/>
            <a:ext cx="2053362" cy="164160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144" y="1094307"/>
            <a:ext cx="2410555" cy="180791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1" r="8001"/>
          <a:stretch/>
        </p:blipFill>
        <p:spPr>
          <a:xfrm>
            <a:off x="362519" y="3742417"/>
            <a:ext cx="3036030" cy="2284591"/>
          </a:xfrm>
          <a:prstGeom prst="rect">
            <a:avLst/>
          </a:prstGeom>
        </p:spPr>
      </p:pic>
      <p:sp>
        <p:nvSpPr>
          <p:cNvPr id="16" name="WordArt 9"/>
          <p:cNvSpPr>
            <a:spLocks noChangeArrowheads="1" noChangeShapeType="1" noTextEdit="1"/>
          </p:cNvSpPr>
          <p:nvPr/>
        </p:nvSpPr>
        <p:spPr bwMode="auto">
          <a:xfrm>
            <a:off x="476820" y="2889136"/>
            <a:ext cx="6048375" cy="849312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altLang="ja-JP" sz="2000" kern="10" spc="-1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reflection stA="45000" endPos="1000" dist="50800" dir="5400000" sy="-100000" algn="bl" rotWithShape="0"/>
                </a:effectLst>
                <a:latin typeface="Century" panose="02040604050505020304" pitchFamily="18" charset="0"/>
              </a:rPr>
              <a:t>Any information on remains </a:t>
            </a:r>
            <a:r>
              <a:rPr lang="en-US" altLang="ja-JP" sz="2000" kern="10" spc="-10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reflection stA="45000" endPos="1000" dist="50800" dir="5400000" sy="-100000" algn="bl" rotWithShape="0"/>
                </a:effectLst>
                <a:latin typeface="Century" panose="02040604050505020304" pitchFamily="18" charset="0"/>
              </a:rPr>
              <a:t>highly appreciated </a:t>
            </a:r>
            <a:endParaRPr lang="ja-JP" altLang="en-US" sz="2000" kern="10" spc="-10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reflection stA="45000" endPos="1000" dist="50800" dir="5400000" sy="-100000" algn="bl" rotWithShape="0"/>
              </a:effectLst>
              <a:latin typeface="Century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 flip="none" rotWithShape="1">
          <a:gsLst>
            <a:gs pos="0">
              <a:srgbClr val="FFFF00"/>
            </a:gs>
            <a:gs pos="0">
              <a:srgbClr val="FFFF00"/>
            </a:gs>
            <a:gs pos="0">
              <a:srgbClr val="00FF00"/>
            </a:gs>
            <a:gs pos="0">
              <a:srgbClr val="FEFE1B"/>
            </a:gs>
            <a:gs pos="100000">
              <a:schemeClr val="bg1">
                <a:lumMod val="95000"/>
              </a:schemeClr>
            </a:gs>
          </a:gsLst>
          <a:lin ang="5400000" scaled="1"/>
          <a:tileRect/>
        </a:gradFill>
        <a:ln>
          <a:noFill/>
        </a:ln>
      </a:spPr>
      <a:bodyPr wrap="none" anchor="ctr"/>
      <a:lstStyle>
        <a:defPPr algn="ctr" eaLnBrk="1" hangingPunct="1">
          <a:spcBef>
            <a:spcPct val="0"/>
          </a:spcBef>
          <a:buFontTx/>
          <a:buNone/>
          <a:defRPr sz="1800" smtClean="0">
            <a:latin typeface="Times New Roman" panose="02020603050405020304" pitchFamily="18" charset="0"/>
            <a:ea typeface="ＭＳ ゴシック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ゴシック" pitchFamily="49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1962</TotalTime>
  <Words>213</Words>
  <Application>Microsoft Office PowerPoint</Application>
  <PresentationFormat>画面に合わせる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Ｐ明朝</vt:lpstr>
      <vt:lpstr>ＭＳ ゴシック</vt:lpstr>
      <vt:lpstr>ＭＳ 明朝</vt:lpstr>
      <vt:lpstr>Arial</vt:lpstr>
      <vt:lpstr>Century</vt:lpstr>
      <vt:lpstr>Times New Roman</vt:lpstr>
      <vt:lpstr>Wingdings</vt:lpstr>
      <vt:lpstr>標準デザイン</vt:lpstr>
      <vt:lpstr>PowerPoint プレゼンテーション</vt:lpstr>
    </vt:vector>
  </TitlesOfParts>
  <Company>福祉部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財団法人　日本遺族会</dc:creator>
  <cp:lastModifiedBy>Windows User</cp:lastModifiedBy>
  <cp:revision>134</cp:revision>
  <cp:lastPrinted>2018-01-26T09:32:18Z</cp:lastPrinted>
  <dcterms:created xsi:type="dcterms:W3CDTF">2007-05-22T00:25:35Z</dcterms:created>
  <dcterms:modified xsi:type="dcterms:W3CDTF">2018-01-26T09:32:18Z</dcterms:modified>
</cp:coreProperties>
</file>