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1" r:id="rId2"/>
  </p:sldIdLst>
  <p:sldSz cx="6858000" cy="9144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1717"/>
    <a:srgbClr val="1CFA51"/>
    <a:srgbClr val="0000CC"/>
    <a:srgbClr val="9FFF9F"/>
    <a:srgbClr val="17FF17"/>
    <a:srgbClr val="E9FF17"/>
    <a:srgbClr val="FFCC99"/>
    <a:srgbClr val="66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08" autoAdjust="0"/>
    <p:restoredTop sz="94378" autoAdjust="0"/>
  </p:normalViewPr>
  <p:slideViewPr>
    <p:cSldViewPr>
      <p:cViewPr varScale="1">
        <p:scale>
          <a:sx n="52" d="100"/>
          <a:sy n="52" d="100"/>
        </p:scale>
        <p:origin x="2718" y="84"/>
      </p:cViewPr>
      <p:guideLst>
        <p:guide orient="horz" pos="2880"/>
        <p:guide pos="216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2" tIns="47422" rIns="94842" bIns="47422" numCol="1" anchor="t" anchorCtr="0" compatLnSpc="1">
            <a:prstTxWarp prst="textNoShape">
              <a:avLst/>
            </a:prstTxWarp>
          </a:bodyPr>
          <a:lstStyle>
            <a:lvl1pPr algn="l" defTabSz="948756" eaLnBrk="1" hangingPunct="1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フィリピン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2" tIns="47422" rIns="94842" bIns="47422" numCol="1" anchor="t" anchorCtr="0" compatLnSpc="1">
            <a:prstTxWarp prst="textNoShape">
              <a:avLst/>
            </a:prstTxWarp>
          </a:bodyPr>
          <a:lstStyle>
            <a:lvl1pPr algn="r" defTabSz="948756" eaLnBrk="1" hangingPunct="1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2" tIns="47422" rIns="94842" bIns="47422" numCol="1" anchor="b" anchorCtr="0" compatLnSpc="1">
            <a:prstTxWarp prst="textNoShape">
              <a:avLst/>
            </a:prstTxWarp>
          </a:bodyPr>
          <a:lstStyle>
            <a:lvl1pPr algn="l" defTabSz="948756" eaLnBrk="1" hangingPunct="1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2600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2" tIns="47422" rIns="94842" bIns="47422" numCol="1" anchor="b" anchorCtr="0" compatLnSpc="1">
            <a:prstTxWarp prst="textNoShape">
              <a:avLst/>
            </a:prstTxWarp>
          </a:bodyPr>
          <a:lstStyle>
            <a:lvl1pPr algn="r" defTabSz="947581" eaLnBrk="1" hangingPunct="1">
              <a:defRPr sz="13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338A0B-7031-4248-85EF-A3C4DAC135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2" tIns="47422" rIns="94842" bIns="47422" numCol="1" anchor="t" anchorCtr="0" compatLnSpc="1">
            <a:prstTxWarp prst="textNoShape">
              <a:avLst/>
            </a:prstTxWarp>
          </a:bodyPr>
          <a:lstStyle>
            <a:lvl1pPr algn="l" defTabSz="948756" eaLnBrk="1" hangingPunct="1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フィリピン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2" tIns="47422" rIns="94842" bIns="47422" numCol="1" anchor="t" anchorCtr="0" compatLnSpc="1">
            <a:prstTxWarp prst="textNoShape">
              <a:avLst/>
            </a:prstTxWarp>
          </a:bodyPr>
          <a:lstStyle>
            <a:lvl1pPr algn="r" defTabSz="948756" eaLnBrk="1" hangingPunct="1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81200" y="739775"/>
            <a:ext cx="2773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2" tIns="47422" rIns="94842" bIns="47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2" tIns="47422" rIns="94842" bIns="47422" numCol="1" anchor="b" anchorCtr="0" compatLnSpc="1">
            <a:prstTxWarp prst="textNoShape">
              <a:avLst/>
            </a:prstTxWarp>
          </a:bodyPr>
          <a:lstStyle>
            <a:lvl1pPr algn="l" defTabSz="948756" eaLnBrk="1" hangingPunct="1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2600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2" tIns="47422" rIns="94842" bIns="47422" numCol="1" anchor="b" anchorCtr="0" compatLnSpc="1">
            <a:prstTxWarp prst="textNoShape">
              <a:avLst/>
            </a:prstTxWarp>
          </a:bodyPr>
          <a:lstStyle>
            <a:lvl1pPr algn="r" defTabSz="947581" eaLnBrk="1" hangingPunct="1">
              <a:defRPr sz="13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98EA4F-532F-4337-B4B6-D3CD2F556C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739775"/>
            <a:ext cx="2774950" cy="3700463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38" tIns="47420" rIns="94838" bIns="47420"/>
          <a:lstStyle/>
          <a:p>
            <a:pPr eaLnBrk="1" hangingPunct="1"/>
            <a:endParaRPr lang="ja-JP" altLang="ja-JP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34DA-2CBD-4C29-BD81-1338752308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496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73507-19EF-486A-91A5-4529722EEF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260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F32B7-8C00-47F3-B314-1643FADC1F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766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9CD3E-4F13-4ADB-AA73-922890AD84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808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6AE10-CE06-4A2C-A59C-AAC8FB1763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557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66F86-132F-4181-80E6-5B4374C338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771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6E251-0A3B-4A86-98E8-F0C5B0BC72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396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70B48-97C2-433C-B309-BAD75CEC6E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72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A117-E3A4-4A3B-B58F-0B8CDF1A5D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267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A592-2285-43DD-B643-FA4480DE87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936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FF58E-3EFA-45DF-AB4F-ED9AC0045C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524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33AD2AF-88BB-4C6E-A54C-9E116C66A4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60093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92100" y="5998527"/>
            <a:ext cx="6362639" cy="12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2800" bIns="828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ja-JP" sz="900" b="1" dirty="0">
                <a:solidFill>
                  <a:schemeClr val="accent2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Today, the surviving relatives of Japanese servicemen who died overseas in the war are as hopeful as ever that the remains of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ja-JP" sz="900" b="1" dirty="0">
                <a:solidFill>
                  <a:schemeClr val="accent2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their loved ones will one day be returned to their homeland.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ja-JP" sz="900" b="1" dirty="0">
                <a:solidFill>
                  <a:schemeClr val="accent2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Approximately </a:t>
            </a:r>
            <a:r>
              <a:rPr lang="en-US" altLang="ja-JP" sz="9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127,600 </a:t>
            </a:r>
            <a:r>
              <a:rPr lang="en-US" altLang="ja-JP" sz="900" b="1" dirty="0">
                <a:solidFill>
                  <a:schemeClr val="accent2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Japanese servicemen lost their lives in </a:t>
            </a:r>
            <a:r>
              <a:rPr lang="en-US" altLang="ja-JP" sz="9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Papua New Guinea.</a:t>
            </a:r>
            <a:endParaRPr lang="en-US" altLang="ja-JP" sz="900" b="1" dirty="0">
              <a:solidFill>
                <a:schemeClr val="accent2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ja-JP" sz="900" b="1" dirty="0">
                <a:solidFill>
                  <a:schemeClr val="accent2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remains of around </a:t>
            </a:r>
            <a:r>
              <a:rPr lang="en-US" altLang="ja-JP" sz="9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76,320 </a:t>
            </a:r>
            <a:r>
              <a:rPr lang="en-US" altLang="ja-JP" sz="900" b="1" dirty="0">
                <a:solidFill>
                  <a:schemeClr val="accent2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of these have yet to be repatriated to Japan.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ja-JP" sz="900" b="1" dirty="0">
                <a:solidFill>
                  <a:schemeClr val="accent2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It is the wish of the Japanese government that as many of these remains as possible should be returned to Japan.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ja-JP" sz="900" b="1" dirty="0">
                <a:solidFill>
                  <a:schemeClr val="accent2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If you have any information on the discovery of the remains of former Japanese servicemen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ja-JP" sz="900" b="1" dirty="0">
                <a:solidFill>
                  <a:schemeClr val="accent2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(for example, when rebuilding your house or reclaiming land),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ja-JP" sz="900" b="1" dirty="0">
                <a:solidFill>
                  <a:schemeClr val="accent2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or if you have eyewitness information on caves or other sites, we request that you contact the Japanese Embassy.</a:t>
            </a:r>
          </a:p>
        </p:txBody>
      </p:sp>
      <p:sp>
        <p:nvSpPr>
          <p:cNvPr id="4100" name="WordArt 7"/>
          <p:cNvSpPr>
            <a:spLocks noChangeArrowheads="1" noChangeShapeType="1" noTextEdit="1"/>
          </p:cNvSpPr>
          <p:nvPr/>
        </p:nvSpPr>
        <p:spPr bwMode="auto">
          <a:xfrm>
            <a:off x="285750" y="214313"/>
            <a:ext cx="4924425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ja-JP" sz="20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The Japanese government is searching for </a:t>
            </a:r>
            <a:endParaRPr lang="ja-JP" altLang="en-US" sz="2000" b="1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101" name="WordArt 8"/>
          <p:cNvSpPr>
            <a:spLocks noChangeArrowheads="1" noChangeShapeType="1" noTextEdit="1"/>
          </p:cNvSpPr>
          <p:nvPr/>
        </p:nvSpPr>
        <p:spPr bwMode="auto">
          <a:xfrm>
            <a:off x="1571625" y="642938"/>
            <a:ext cx="5091113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ja-JP" sz="20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the remains of former Japanese servicemen </a:t>
            </a:r>
            <a:endParaRPr lang="ja-JP" altLang="en-US" sz="20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r="9911"/>
          <a:stretch/>
        </p:blipFill>
        <p:spPr>
          <a:xfrm>
            <a:off x="162038" y="3717943"/>
            <a:ext cx="3081089" cy="2280584"/>
          </a:xfrm>
          <a:prstGeom prst="rect">
            <a:avLst/>
          </a:prstGeom>
        </p:spPr>
      </p:pic>
      <p:grpSp>
        <p:nvGrpSpPr>
          <p:cNvPr id="4108" name="Group 10"/>
          <p:cNvGrpSpPr>
            <a:grpSpLocks/>
          </p:cNvGrpSpPr>
          <p:nvPr/>
        </p:nvGrpSpPr>
        <p:grpSpPr bwMode="auto">
          <a:xfrm>
            <a:off x="187968" y="7236255"/>
            <a:ext cx="6362209" cy="1746870"/>
            <a:chOff x="447" y="4539"/>
            <a:chExt cx="3238" cy="728"/>
          </a:xfrm>
        </p:grpSpPr>
        <p:sp>
          <p:nvSpPr>
            <p:cNvPr id="4109" name="Text Box 11"/>
            <p:cNvSpPr txBox="1">
              <a:spLocks noChangeArrowheads="1"/>
            </p:cNvSpPr>
            <p:nvPr/>
          </p:nvSpPr>
          <p:spPr bwMode="auto">
            <a:xfrm>
              <a:off x="447" y="4728"/>
              <a:ext cx="1418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ja-JP" sz="1200" b="1" dirty="0">
                  <a:latin typeface="Times New Roman" panose="02020603050405020304" pitchFamily="18" charset="0"/>
                  <a:ea typeface="ＭＳ ゴシック" panose="020B0609070205080204" pitchFamily="49" charset="-128"/>
                </a:rPr>
                <a:t>Papua New Guinea Embassy Of Japan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ja-JP" sz="1200" b="1" dirty="0">
                  <a:latin typeface="Times New Roman" panose="02020603050405020304" pitchFamily="18" charset="0"/>
                  <a:ea typeface="ＭＳ ゴシック" panose="020B0609070205080204" pitchFamily="49" charset="-128"/>
                </a:rPr>
                <a:t>1st &amp; 2nd Floor, Cuthbertson House, </a:t>
              </a:r>
              <a:endParaRPr lang="en-US" altLang="ja-JP" sz="1200" b="1" dirty="0" smtClean="0">
                <a:latin typeface="Times New Roman" panose="02020603050405020304" pitchFamily="18" charset="0"/>
                <a:ea typeface="ＭＳ ゴシック" panose="020B0609070205080204" pitchFamily="49" charset="-128"/>
              </a:endParaRP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None/>
              </a:pPr>
              <a:r>
                <a:rPr lang="en-US" altLang="ja-JP" sz="1200" b="1" dirty="0">
                  <a:latin typeface="Times New Roman" panose="02020603050405020304" pitchFamily="18" charset="0"/>
                  <a:ea typeface="ＭＳ ゴシック" panose="020B0609070205080204" pitchFamily="49" charset="-128"/>
                </a:rPr>
                <a:t> </a:t>
              </a:r>
              <a:r>
                <a:rPr lang="en-US" altLang="ja-JP" sz="1200" b="1" dirty="0" smtClean="0">
                  <a:latin typeface="Times New Roman" panose="02020603050405020304" pitchFamily="18" charset="0"/>
                  <a:ea typeface="ＭＳ ゴシック" panose="020B0609070205080204" pitchFamily="49" charset="-128"/>
                </a:rPr>
                <a:t>Cuthbertson  </a:t>
              </a:r>
              <a:r>
                <a:rPr lang="en-US" altLang="ja-JP" sz="1200" b="1" dirty="0">
                  <a:latin typeface="Times New Roman" panose="02020603050405020304" pitchFamily="18" charset="0"/>
                  <a:ea typeface="ＭＳ ゴシック" panose="020B0609070205080204" pitchFamily="49" charset="-128"/>
                </a:rPr>
                <a:t>St. Port Moresby, NCD</a:t>
              </a:r>
              <a:r>
                <a:rPr lang="en-US" altLang="ja-JP" sz="1200" b="1" dirty="0" smtClean="0">
                  <a:latin typeface="Times New Roman" panose="02020603050405020304" pitchFamily="18" charset="0"/>
                  <a:ea typeface="ＭＳ ゴシック" panose="020B0609070205080204" pitchFamily="49" charset="-128"/>
                </a:rPr>
                <a:t>,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None/>
              </a:pPr>
              <a:r>
                <a:rPr lang="en-US" altLang="ja-JP" sz="1200" b="1" dirty="0" smtClean="0">
                  <a:latin typeface="Times New Roman" panose="02020603050405020304" pitchFamily="18" charset="0"/>
                  <a:ea typeface="ＭＳ ゴシック" panose="020B0609070205080204" pitchFamily="49" charset="-128"/>
                </a:rPr>
                <a:t> </a:t>
              </a:r>
              <a:r>
                <a:rPr lang="en-US" altLang="ja-JP" sz="1200" b="1" dirty="0">
                  <a:latin typeface="Times New Roman" panose="02020603050405020304" pitchFamily="18" charset="0"/>
                  <a:ea typeface="ＭＳ ゴシック" panose="020B0609070205080204" pitchFamily="49" charset="-128"/>
                </a:rPr>
                <a:t>Papua New Guinea 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ja-JP" sz="1200" b="1" dirty="0">
                  <a:latin typeface="Times New Roman" panose="02020603050405020304" pitchFamily="18" charset="0"/>
                  <a:ea typeface="ＭＳ ゴシック" panose="020B0609070205080204" pitchFamily="49" charset="-128"/>
                </a:rPr>
                <a:t>(P.O.BOX No.1040, Port Moresby 121)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ja-JP" sz="1200" b="1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sym typeface="Wingdings" panose="05000000000000000000" pitchFamily="2" charset="2"/>
                </a:rPr>
                <a:t>Tel: </a:t>
              </a:r>
              <a:r>
                <a:rPr lang="en-US" altLang="ja-JP" sz="1200" b="1" dirty="0">
                  <a:latin typeface="Times New Roman" panose="02020603050405020304" pitchFamily="18" charset="0"/>
                  <a:ea typeface="ＭＳ ゴシック" panose="020B0609070205080204" pitchFamily="49" charset="-128"/>
                  <a:sym typeface="Wingdings" panose="05000000000000000000" pitchFamily="2" charset="2"/>
                </a:rPr>
                <a:t>(675)321-1800, 321-1483, 321-1305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ja-JP" sz="1200" b="1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sym typeface="Wingdings" panose="05000000000000000000" pitchFamily="2" charset="2"/>
                </a:rPr>
                <a:t>Fax: </a:t>
              </a:r>
              <a:r>
                <a:rPr lang="en-US" altLang="ja-JP" sz="1200" b="1" dirty="0">
                  <a:latin typeface="Times New Roman" panose="02020603050405020304" pitchFamily="18" charset="0"/>
                  <a:ea typeface="ＭＳ ゴシック" panose="020B0609070205080204" pitchFamily="49" charset="-128"/>
                  <a:sym typeface="Wingdings" panose="05000000000000000000" pitchFamily="2" charset="2"/>
                </a:rPr>
                <a:t>(675)321-4868</a:t>
              </a:r>
              <a:endParaRPr lang="en-US" altLang="ja-JP" sz="1200" b="1" dirty="0">
                <a:latin typeface="Times New Roman" panose="02020603050405020304" pitchFamily="18" charset="0"/>
                <a:ea typeface="ＭＳ ゴシック" panose="020B0609070205080204" pitchFamily="49" charset="-128"/>
              </a:endParaRPr>
            </a:p>
          </p:txBody>
        </p:sp>
        <p:sp>
          <p:nvSpPr>
            <p:cNvPr id="4110" name="Text Box 12"/>
            <p:cNvSpPr txBox="1">
              <a:spLocks noChangeArrowheads="1"/>
            </p:cNvSpPr>
            <p:nvPr/>
          </p:nvSpPr>
          <p:spPr bwMode="auto">
            <a:xfrm>
              <a:off x="1841" y="4539"/>
              <a:ext cx="4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ja-JP" sz="1200" b="1" dirty="0">
                  <a:latin typeface="Times New Roman" panose="02020603050405020304" pitchFamily="18" charset="0"/>
                  <a:ea typeface="ＭＳ ゴシック" panose="020B0609070205080204" pitchFamily="49" charset="-128"/>
                </a:rPr>
                <a:t>[address]</a:t>
              </a:r>
            </a:p>
          </p:txBody>
        </p:sp>
        <p:sp>
          <p:nvSpPr>
            <p:cNvPr id="4111" name="Text Box 13"/>
            <p:cNvSpPr txBox="1">
              <a:spLocks noChangeArrowheads="1"/>
            </p:cNvSpPr>
            <p:nvPr/>
          </p:nvSpPr>
          <p:spPr bwMode="auto">
            <a:xfrm>
              <a:off x="2348" y="4701"/>
              <a:ext cx="1337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Japan Association for Recovery and </a:t>
              </a:r>
              <a:endParaRPr lang="en-US" altLang="ja-JP" sz="1200" b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Repatriation of </a:t>
              </a:r>
              <a:r>
                <a:rPr lang="en-US" altLang="ja-JP" sz="12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War Casualties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ja-JP" sz="12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Tel</a:t>
              </a:r>
              <a:r>
                <a:rPr lang="en-US" altLang="ja-JP" sz="12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  <a:sym typeface="Wingdings" panose="05000000000000000000" pitchFamily="2" charset="2"/>
                </a:rPr>
                <a:t>: (81-3)3581-2755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ja-JP" sz="12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  <a:sym typeface="Wingdings" panose="05000000000000000000" pitchFamily="2" charset="2"/>
                </a:rPr>
                <a:t>Fax: (81-3)6206-1880</a:t>
              </a:r>
              <a:endParaRPr lang="en-US" altLang="ja-JP" sz="12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en-US" altLang="ja-JP" sz="1200" b="1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Email:qqaf2yr9k@athena.ocn.ne.jp</a:t>
              </a:r>
              <a:r>
                <a:rPr lang="en-US" altLang="ja-JP" sz="1200" smtClean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 </a:t>
              </a:r>
              <a:endParaRPr lang="en-US" altLang="ja-JP" sz="1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18"/>
          <a:stretch/>
        </p:blipFill>
        <p:spPr>
          <a:xfrm>
            <a:off x="4436703" y="1115616"/>
            <a:ext cx="2293096" cy="165618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1"/>
          <a:stretch/>
        </p:blipFill>
        <p:spPr>
          <a:xfrm>
            <a:off x="3429000" y="3582438"/>
            <a:ext cx="3305520" cy="241608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3" t="-535" r="10483"/>
          <a:stretch/>
        </p:blipFill>
        <p:spPr>
          <a:xfrm>
            <a:off x="260648" y="1043608"/>
            <a:ext cx="1651342" cy="19506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r="11631"/>
          <a:stretch/>
        </p:blipFill>
        <p:spPr>
          <a:xfrm>
            <a:off x="2016839" y="1085174"/>
            <a:ext cx="2348265" cy="1867123"/>
          </a:xfrm>
          <a:prstGeom prst="rect">
            <a:avLst/>
          </a:prstGeom>
        </p:spPr>
      </p:pic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>
            <a:off x="476672" y="2915816"/>
            <a:ext cx="6048375" cy="84931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ja-JP" sz="2000" kern="10" spc="-1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reflection stA="45000" endPos="1000" dist="50800" dir="5400000" sy="-100000" algn="bl" rotWithShape="0"/>
                </a:effectLst>
                <a:latin typeface="Century" panose="02040604050505020304" pitchFamily="18" charset="0"/>
              </a:rPr>
              <a:t>Any information on remains </a:t>
            </a:r>
            <a:r>
              <a:rPr lang="en-US" altLang="ja-JP" sz="2000" kern="10" spc="-1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reflection stA="45000" endPos="1000" dist="50800" dir="5400000" sy="-100000" algn="bl" rotWithShape="0"/>
                </a:effectLst>
                <a:latin typeface="Century" panose="02040604050505020304" pitchFamily="18" charset="0"/>
              </a:rPr>
              <a:t>highly appreciated </a:t>
            </a:r>
            <a:endParaRPr lang="ja-JP" altLang="en-US" sz="2000" kern="10" spc="-1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reflection stA="45000" endPos="1000" dist="50800" dir="5400000" sy="-100000" algn="bl" rotWithShape="0"/>
              </a:effectLst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FFFF00"/>
            </a:gs>
            <a:gs pos="0">
              <a:srgbClr val="FFFF00"/>
            </a:gs>
            <a:gs pos="0">
              <a:srgbClr val="00FF00"/>
            </a:gs>
            <a:gs pos="0">
              <a:srgbClr val="FEFE1B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ln>
          <a:noFill/>
        </a:ln>
      </a:spPr>
      <a:bodyPr wrap="none" anchor="ctr"/>
      <a:lstStyle>
        <a:defPPr algn="ctr" eaLnBrk="1" hangingPunct="1">
          <a:spcBef>
            <a:spcPct val="0"/>
          </a:spcBef>
          <a:buFontTx/>
          <a:buNone/>
          <a:defRPr sz="1800" smtClean="0">
            <a:latin typeface="Times New Roman" panose="02020603050405020304" pitchFamily="18" charset="0"/>
            <a:ea typeface="ＭＳ ゴシック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ゴシック" pitchFamily="49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2044</TotalTime>
  <Words>218</Words>
  <Application>Microsoft Office PowerPoint</Application>
  <PresentationFormat>画面に合わせる (4:3)</PresentationFormat>
  <Paragraphs>24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ＭＳ Ｐゴシック</vt:lpstr>
      <vt:lpstr>ＭＳ Ｐ明朝</vt:lpstr>
      <vt:lpstr>ＭＳ ゴシック</vt:lpstr>
      <vt:lpstr>ＭＳ 明朝</vt:lpstr>
      <vt:lpstr>Arial</vt:lpstr>
      <vt:lpstr>Century</vt:lpstr>
      <vt:lpstr>Times New Roman</vt:lpstr>
      <vt:lpstr>Wingdings</vt:lpstr>
      <vt:lpstr>標準デザイン</vt:lpstr>
      <vt:lpstr>PowerPoint プレゼンテーション</vt:lpstr>
    </vt:vector>
  </TitlesOfParts>
  <Company>福祉部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財団法人　日本遺族会</dc:creator>
  <cp:lastModifiedBy>Windows User</cp:lastModifiedBy>
  <cp:revision>138</cp:revision>
  <cp:lastPrinted>2017-05-10T02:00:31Z</cp:lastPrinted>
  <dcterms:created xsi:type="dcterms:W3CDTF">2007-05-22T00:25:35Z</dcterms:created>
  <dcterms:modified xsi:type="dcterms:W3CDTF">2018-01-26T08:50:29Z</dcterms:modified>
</cp:coreProperties>
</file>